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6" d="100"/>
          <a:sy n="66" d="100"/>
        </p:scale>
        <p:origin x="858" y="3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489642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628939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950333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454851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ruong-nha-binh/test-repo/blob/main/jupyter-labs-webscraping%20(3).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ruong-nha-binh/test-repo/blob/main/labs-jupyter-spacex-Data%20wrangl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ruong-nha-binh/test-repo/blob/main/jupyter-labs-eda-dataviz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ruong-nha-binh/test-repo/blob/main/jupyter-labs-eda-sql-coursera_sqllite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ruong-nha-binh/test-repo/blob/main/lab_jupyter_launch_site_location.jupyterlite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truong-nha-binh/test-repo/blob/main/spacex_dash_app%20(1).p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truong-nha-binh/test-repo/blob/main/SpaceX_Machine_Learning_Prediction_Part_5.jupyterlite.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truong-nha-binh/test-repo/blob/main/dataset_part_3.csv" TargetMode="External"/><Relationship Id="rId3" Type="http://schemas.openxmlformats.org/officeDocument/2006/relationships/image" Target="../media/image3.png"/><Relationship Id="rId7" Type="http://schemas.openxmlformats.org/officeDocument/2006/relationships/hyperlink" Target="https://github.com/truong-nha-binh/test-repo/blob/main/dataset_part_2.csv"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com/truong-nha-binh/test-repo/blob/main/dataset_part_1.csv" TargetMode="External"/><Relationship Id="rId5" Type="http://schemas.openxmlformats.org/officeDocument/2006/relationships/hyperlink" Target="https://github.com/truong-nha-binh/test-repo/blob/main/SQL%20CHEATSHEET.pdf" TargetMode="External"/><Relationship Id="rId4" Type="http://schemas.openxmlformats.org/officeDocument/2006/relationships/hyperlink" Target="https://github.com/truong-nha-binh/test-repo/blob/main/DV0101EN-Module4-Cheat-Sheet.pdf"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ruong-nha-binh/test-repo/blob/main/jupyter-labs-spacex-data-collection-api%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&lt;Trương Nhã Bình&gt;</a:t>
            </a:r>
          </a:p>
          <a:p>
            <a:r>
              <a:rPr lang="en-US" dirty="0">
                <a:solidFill>
                  <a:schemeClr val="bg2"/>
                </a:solidFill>
                <a:latin typeface="Abadi" panose="020B0604020104020204" pitchFamily="34" charset="0"/>
                <a:ea typeface="SF Pro" pitchFamily="2" charset="0"/>
                <a:cs typeface="SF Pro" pitchFamily="2" charset="0"/>
              </a:rPr>
              <a:t>&lt;11/01/2024&gt;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1624292"/>
            <a:ext cx="4440829" cy="4883534"/>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 scrap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https://github.com/truong-nha-binh/test-repo/blob/main/jupyter-labs-webscraping%20(3).ipynb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F55EE384-4C7E-EDCE-57E6-DBFAE2C97142}"/>
              </a:ext>
            </a:extLst>
          </p:cNvPr>
          <p:cNvPicPr>
            <a:picLocks noChangeAspect="1"/>
          </p:cNvPicPr>
          <p:nvPr/>
        </p:nvPicPr>
        <p:blipFill>
          <a:blip r:embed="rId4"/>
          <a:stretch>
            <a:fillRect/>
          </a:stretch>
        </p:blipFill>
        <p:spPr>
          <a:xfrm>
            <a:off x="5377968" y="1412481"/>
            <a:ext cx="6809237" cy="2665357"/>
          </a:xfrm>
          <a:prstGeom prst="rect">
            <a:avLst/>
          </a:prstGeom>
        </p:spPr>
      </p:pic>
      <p:pic>
        <p:nvPicPr>
          <p:cNvPr id="9" name="Picture 8">
            <a:extLst>
              <a:ext uri="{FF2B5EF4-FFF2-40B4-BE49-F238E27FC236}">
                <a16:creationId xmlns:a16="http://schemas.microsoft.com/office/drawing/2014/main" id="{1FD581E1-247E-E4E9-ABF5-57DB9D1F8503}"/>
              </a:ext>
            </a:extLst>
          </p:cNvPr>
          <p:cNvPicPr>
            <a:picLocks noChangeAspect="1"/>
          </p:cNvPicPr>
          <p:nvPr/>
        </p:nvPicPr>
        <p:blipFill>
          <a:blip r:embed="rId5"/>
          <a:stretch>
            <a:fillRect/>
          </a:stretch>
        </p:blipFill>
        <p:spPr>
          <a:xfrm>
            <a:off x="5377968" y="3974877"/>
            <a:ext cx="6823965" cy="1373636"/>
          </a:xfrm>
          <a:prstGeom prst="rect">
            <a:avLst/>
          </a:prstGeom>
        </p:spPr>
      </p:pic>
      <p:pic>
        <p:nvPicPr>
          <p:cNvPr id="16" name="Picture 15">
            <a:extLst>
              <a:ext uri="{FF2B5EF4-FFF2-40B4-BE49-F238E27FC236}">
                <a16:creationId xmlns:a16="http://schemas.microsoft.com/office/drawing/2014/main" id="{E2446898-6BA6-C1A5-64EB-88014C5B3FFC}"/>
              </a:ext>
            </a:extLst>
          </p:cNvPr>
          <p:cNvPicPr>
            <a:picLocks noChangeAspect="1"/>
          </p:cNvPicPr>
          <p:nvPr/>
        </p:nvPicPr>
        <p:blipFill>
          <a:blip r:embed="rId6"/>
          <a:stretch>
            <a:fillRect/>
          </a:stretch>
        </p:blipFill>
        <p:spPr>
          <a:xfrm>
            <a:off x="5377968" y="5021942"/>
            <a:ext cx="6823965" cy="1501497"/>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726" y="1563373"/>
            <a:ext cx="628393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https://github.com/truong-nha-binh/test-repo/blob/main/labs-jupyter-spacex-Data%20wrangling%20(1).ipynb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062BFEB2-6C64-D21D-CD82-85AB65FF1668}"/>
              </a:ext>
            </a:extLst>
          </p:cNvPr>
          <p:cNvPicPr>
            <a:picLocks noChangeAspect="1"/>
          </p:cNvPicPr>
          <p:nvPr/>
        </p:nvPicPr>
        <p:blipFill>
          <a:blip r:embed="rId4"/>
          <a:stretch>
            <a:fillRect/>
          </a:stretch>
        </p:blipFill>
        <p:spPr>
          <a:xfrm>
            <a:off x="6847115" y="1745779"/>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3587" y="1578882"/>
            <a:ext cx="10108447" cy="4351338"/>
          </a:xfrm>
          <a:prstGeom prst="rect">
            <a:avLst/>
          </a:prstGeom>
        </p:spPr>
        <p:txBody>
          <a:bodyPr lIns="91440" tIns="45720" rIns="91440" bIns="45720" anchor="t"/>
          <a:lstStyle/>
          <a:p>
            <a:pPr marL="0" indent="0">
              <a:lnSpc>
                <a:spcPct val="150000"/>
              </a:lnSpc>
              <a:buNone/>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numbers and orbit type, the launch success yearly trend. </a:t>
            </a:r>
          </a:p>
          <a:p>
            <a:pPr marL="0" indent="0">
              <a:lnSpc>
                <a:spcPct val="150000"/>
              </a:lnSpc>
              <a:buNone/>
            </a:pPr>
            <a:r>
              <a:rPr lang="en-US" sz="2200" dirty="0">
                <a:solidFill>
                  <a:schemeClr val="accent3">
                    <a:lumMod val="25000"/>
                  </a:schemeClr>
                </a:solidFill>
                <a:latin typeface="Abadi"/>
                <a:hlinkClick r:id="rId3"/>
              </a:rPr>
              <a:t>https://github.com/truong-nha-binh/test-repo/blob/main/jupyter-labs-eda-dataviz_final.ipynb</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953" y="1431767"/>
            <a:ext cx="11421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2200" dirty="0">
                <a:solidFill>
                  <a:schemeClr val="bg2">
                    <a:lumMod val="25000"/>
                  </a:schemeClr>
                </a:solidFill>
                <a:latin typeface="Abadi"/>
              </a:rPr>
              <a:t>The names of unique launch sites in the space mission.</a:t>
            </a:r>
          </a:p>
          <a:p>
            <a:pPr lvl="1">
              <a:lnSpc>
                <a:spcPct val="100000"/>
              </a:lnSpc>
              <a:spcBef>
                <a:spcPts val="1400"/>
              </a:spcBef>
              <a:buFontTx/>
              <a:buChar char="-"/>
            </a:pPr>
            <a:r>
              <a:rPr lang="en-US" sz="2200" dirty="0">
                <a:solidFill>
                  <a:schemeClr val="bg2">
                    <a:lumMod val="25000"/>
                  </a:schemeClr>
                </a:solidFill>
                <a:latin typeface="Abadi"/>
              </a:rPr>
              <a:t>The total payload mass carried by boosters launched by NASA (CRS)</a:t>
            </a:r>
          </a:p>
          <a:p>
            <a:pPr lvl="1">
              <a:lnSpc>
                <a:spcPct val="100000"/>
              </a:lnSpc>
              <a:spcBef>
                <a:spcPts val="1400"/>
              </a:spcBef>
              <a:buFontTx/>
              <a:buChar char="-"/>
            </a:pPr>
            <a:r>
              <a:rPr lang="en-US" sz="2200" dirty="0">
                <a:solidFill>
                  <a:schemeClr val="bg2">
                    <a:lumMod val="25000"/>
                  </a:schemeClr>
                </a:solidFill>
                <a:latin typeface="Abadi"/>
              </a:rPr>
              <a:t>The average payload mass carried by booster version F9 v1.1</a:t>
            </a:r>
          </a:p>
          <a:p>
            <a:pPr lvl="1">
              <a:lnSpc>
                <a:spcPct val="100000"/>
              </a:lnSpc>
              <a:spcBef>
                <a:spcPts val="1400"/>
              </a:spcBef>
              <a:buFontTx/>
              <a:buChar char="-"/>
            </a:pPr>
            <a:r>
              <a:rPr lang="en-US" sz="2200" dirty="0">
                <a:solidFill>
                  <a:schemeClr val="bg2">
                    <a:lumMod val="25000"/>
                  </a:schemeClr>
                </a:solidFill>
                <a:latin typeface="Abadi"/>
              </a:rPr>
              <a:t>The total number of successful and failure mission outcomes</a:t>
            </a:r>
          </a:p>
          <a:p>
            <a:pPr lvl="1">
              <a:lnSpc>
                <a:spcPct val="100000"/>
              </a:lnSpc>
              <a:spcBef>
                <a:spcPts val="1400"/>
              </a:spcBef>
              <a:buFontTx/>
              <a:buChar char="-"/>
            </a:pPr>
            <a:r>
              <a:rPr lang="en-US" sz="2200" dirty="0">
                <a:solidFill>
                  <a:schemeClr val="bg2">
                    <a:lumMod val="25000"/>
                  </a:schemeClr>
                </a:solidFill>
                <a:latin typeface="Abadi"/>
              </a:rPr>
              <a:t>The failed landing outcomes in drone ship, their booster version and launch site names.</a:t>
            </a:r>
          </a:p>
          <a:p>
            <a:pPr marL="0" indent="0">
              <a:buNone/>
            </a:pPr>
            <a:r>
              <a:rPr lang="en-US" sz="2200" dirty="0">
                <a:hlinkClick r:id="rId3"/>
              </a:rPr>
              <a:t>https://github.com/truong-nha-binh/test-repo/blob/main/jupyter-labs-eda-sql-coursera_sqllite_FINAL.ipynb</a:t>
            </a:r>
            <a:endParaRPr lang="en-US" sz="2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6254"/>
            <a:ext cx="10515600" cy="4351338"/>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questions for instance:</a:t>
            </a:r>
          </a:p>
          <a:p>
            <a:pPr lvl="1">
              <a:lnSpc>
                <a:spcPct val="100000"/>
              </a:lnSpc>
              <a:spcBef>
                <a:spcPts val="1400"/>
              </a:spcBef>
              <a:buFontTx/>
              <a:buChar char="-"/>
            </a:pPr>
            <a:r>
              <a:rPr lang="en-US" sz="2200" dirty="0">
                <a:solidFill>
                  <a:schemeClr val="bg2">
                    <a:lumMod val="25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2200" dirty="0">
                <a:solidFill>
                  <a:schemeClr val="bg2">
                    <a:lumMod val="25000"/>
                  </a:schemeClr>
                </a:solidFill>
                <a:latin typeface="Abadi" panose="020B0604020104020204" pitchFamily="34" charset="0"/>
              </a:rPr>
              <a:t>Do launch sites keep certain distance away from cities?</a:t>
            </a:r>
          </a:p>
          <a:p>
            <a:pPr marL="0" indent="0">
              <a:buNone/>
            </a:pPr>
            <a:r>
              <a:rPr lang="en-US" sz="2200" dirty="0">
                <a:hlinkClick r:id="rId3"/>
              </a:rPr>
              <a:t>https://github.com/truong-nha-binh/test-repo/blob/main/lab_jupyter_launch_site_location.jupyterlite_FINAL.ipynb</a:t>
            </a:r>
            <a:endParaRPr lang="en-US" sz="2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2372" y="2075873"/>
            <a:ext cx="1051560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 showing the total launches by a certain site</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between Outcome and Payload Mass (Kg) for the different booster version.</a:t>
            </a:r>
          </a:p>
          <a:p>
            <a:pPr marL="0" indent="0">
              <a:lnSpc>
                <a:spcPct val="100000"/>
              </a:lnSpc>
              <a:spcBef>
                <a:spcPts val="1400"/>
              </a:spcBef>
              <a:buNone/>
            </a:pPr>
            <a:r>
              <a:rPr lang="en-US" sz="2200" dirty="0">
                <a:hlinkClick r:id="rId4"/>
              </a:rPr>
              <a:t>https://github.com/truong-nha-binh/test-repo/blob/main/spacex_dash_app%20(1).py</a:t>
            </a:r>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tuned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r>
              <a:rPr lang="en-US" sz="2200" dirty="0">
                <a:hlinkClick r:id="rId4"/>
              </a:rPr>
              <a:t>https://github.com/truong-nha-binh/test-repo/blob/main/SpaceX_Machine_Learning_Prediction_Part_5.jupyterlite.ipynb</a:t>
            </a:r>
            <a:endParaRPr lang="en-US" sz="2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8669" y="1563914"/>
            <a:ext cx="10318284" cy="451757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from the plot that the larger the flight amount at a launch site, the greater the success rate at a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AAFAB66-D02E-3959-4DF9-9724F77C4C99}"/>
              </a:ext>
            </a:extLst>
          </p:cNvPr>
          <p:cNvPicPr>
            <a:picLocks noChangeAspect="1"/>
          </p:cNvPicPr>
          <p:nvPr/>
        </p:nvPicPr>
        <p:blipFill>
          <a:blip r:embed="rId3"/>
          <a:stretch>
            <a:fillRect/>
          </a:stretch>
        </p:blipFill>
        <p:spPr>
          <a:xfrm>
            <a:off x="471032" y="2196526"/>
            <a:ext cx="11531225" cy="229973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6779" y="1438386"/>
            <a:ext cx="11915852" cy="4967054"/>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 Site CCAFS SLC 40, the rocket with greater payload mass had a higher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E06822A8-CA11-D06D-3615-F01101C76705}"/>
              </a:ext>
            </a:extLst>
          </p:cNvPr>
          <p:cNvPicPr>
            <a:picLocks noChangeAspect="1"/>
          </p:cNvPicPr>
          <p:nvPr/>
        </p:nvPicPr>
        <p:blipFill>
          <a:blip r:embed="rId3"/>
          <a:stretch>
            <a:fillRect/>
          </a:stretch>
        </p:blipFill>
        <p:spPr>
          <a:xfrm>
            <a:off x="588204" y="2002493"/>
            <a:ext cx="11015590" cy="32081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9943" y="1443176"/>
            <a:ext cx="11742057" cy="5211623"/>
          </a:xfrm>
          <a:prstGeom prst="rect">
            <a:avLst/>
          </a:prstGeom>
        </p:spPr>
        <p:txBody>
          <a:bodyPr numCol="1">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latin typeface="Abadi" panose="020B0604020104020204" pitchFamily="34" charset="0"/>
              </a:rPr>
              <a:t>We can see from the plot that ES-L1, SSO, HEO, SSO, GEO and VLEO had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B7EFB18-9C32-E05F-36CF-5BF608433053}"/>
              </a:ext>
            </a:extLst>
          </p:cNvPr>
          <p:cNvPicPr>
            <a:picLocks noChangeAspect="1"/>
          </p:cNvPicPr>
          <p:nvPr/>
        </p:nvPicPr>
        <p:blipFill>
          <a:blip r:embed="rId3"/>
          <a:stretch>
            <a:fillRect/>
          </a:stretch>
        </p:blipFill>
        <p:spPr>
          <a:xfrm>
            <a:off x="2695852" y="1929405"/>
            <a:ext cx="4482216" cy="363144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11051875" cy="5004811"/>
          </a:xfrm>
          <a:prstGeom prst="rect">
            <a:avLst/>
          </a:prstGeom>
        </p:spPr>
        <p:txBody>
          <a:bodyPr numCol="1">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LEO orbit, success is related to the number of flights.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GTO orbit, there is no relationship between flight number and the orbit.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3C85A418-7E0A-2E95-B536-D36E82FC3B26}"/>
              </a:ext>
            </a:extLst>
          </p:cNvPr>
          <p:cNvPicPr>
            <a:picLocks noChangeAspect="1"/>
          </p:cNvPicPr>
          <p:nvPr/>
        </p:nvPicPr>
        <p:blipFill>
          <a:blip r:embed="rId3"/>
          <a:stretch>
            <a:fillRect/>
          </a:stretch>
        </p:blipFill>
        <p:spPr>
          <a:xfrm>
            <a:off x="798286" y="2038872"/>
            <a:ext cx="10595428" cy="292555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9453" y="1578985"/>
            <a:ext cx="11451772" cy="4446588"/>
          </a:xfrm>
          <a:prstGeom prst="rect">
            <a:avLst/>
          </a:prstGeom>
        </p:spPr>
        <p:txBody>
          <a:bodyPr numCol="1">
            <a:no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0" name="Picture 9">
            <a:extLst>
              <a:ext uri="{FF2B5EF4-FFF2-40B4-BE49-F238E27FC236}">
                <a16:creationId xmlns:a16="http://schemas.microsoft.com/office/drawing/2014/main" id="{5BB9303E-860E-697D-C149-CDE4436243F3}"/>
              </a:ext>
            </a:extLst>
          </p:cNvPr>
          <p:cNvPicPr>
            <a:picLocks noChangeAspect="1"/>
          </p:cNvPicPr>
          <p:nvPr/>
        </p:nvPicPr>
        <p:blipFill>
          <a:blip r:embed="rId3"/>
          <a:stretch>
            <a:fillRect/>
          </a:stretch>
        </p:blipFill>
        <p:spPr>
          <a:xfrm>
            <a:off x="429453" y="2044578"/>
            <a:ext cx="11196716" cy="294833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6216" y="1435293"/>
            <a:ext cx="10863189" cy="488405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latin typeface="Abadi" panose="020B0604020104020204" pitchFamily="34" charset="0"/>
              </a:rPr>
              <a:t>We can observe in the plot that success rate since 2013 kept on increasing till 2020.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 name="Picture 8">
            <a:extLst>
              <a:ext uri="{FF2B5EF4-FFF2-40B4-BE49-F238E27FC236}">
                <a16:creationId xmlns:a16="http://schemas.microsoft.com/office/drawing/2014/main" id="{D41F3337-2C30-677E-9D57-2ECC3B0077A9}"/>
              </a:ext>
            </a:extLst>
          </p:cNvPr>
          <p:cNvPicPr>
            <a:picLocks noChangeAspect="1"/>
          </p:cNvPicPr>
          <p:nvPr/>
        </p:nvPicPr>
        <p:blipFill>
          <a:blip r:embed="rId3"/>
          <a:stretch>
            <a:fillRect/>
          </a:stretch>
        </p:blipFill>
        <p:spPr>
          <a:xfrm>
            <a:off x="3040743" y="1950146"/>
            <a:ext cx="5477124" cy="355366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unique launch sites are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605F9FC-37DB-ED14-D65C-9A7C98EC73C2}"/>
              </a:ext>
            </a:extLst>
          </p:cNvPr>
          <p:cNvPicPr>
            <a:picLocks noChangeAspect="1"/>
          </p:cNvPicPr>
          <p:nvPr/>
        </p:nvPicPr>
        <p:blipFill>
          <a:blip r:embed="rId3"/>
          <a:stretch>
            <a:fillRect/>
          </a:stretch>
        </p:blipFill>
        <p:spPr>
          <a:xfrm>
            <a:off x="1792834" y="2547815"/>
            <a:ext cx="7509525" cy="33885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8082"/>
            <a:ext cx="9745589" cy="51122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begin with ‘CCA’ are same in Launch Site “CCAFS 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E921FF6-3C6E-09DB-7B67-E83951A536AD}"/>
              </a:ext>
            </a:extLst>
          </p:cNvPr>
          <p:cNvPicPr>
            <a:picLocks noChangeAspect="1"/>
          </p:cNvPicPr>
          <p:nvPr/>
        </p:nvPicPr>
        <p:blipFill>
          <a:blip r:embed="rId3"/>
          <a:stretch>
            <a:fillRect/>
          </a:stretch>
        </p:blipFill>
        <p:spPr>
          <a:xfrm>
            <a:off x="1393316" y="2163285"/>
            <a:ext cx="6081170" cy="263932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179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calculated the total payload carried by boosters from NASA as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2BAEB17-54C4-F11F-66C7-60A90928D9C2}"/>
              </a:ext>
            </a:extLst>
          </p:cNvPr>
          <p:cNvPicPr>
            <a:picLocks noChangeAspect="1"/>
          </p:cNvPicPr>
          <p:nvPr/>
        </p:nvPicPr>
        <p:blipFill>
          <a:blip r:embed="rId3"/>
          <a:stretch>
            <a:fillRect/>
          </a:stretch>
        </p:blipFill>
        <p:spPr>
          <a:xfrm>
            <a:off x="292761" y="2100498"/>
            <a:ext cx="11470100" cy="291227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latin typeface="Abadi" panose="020B0604020104020204" pitchFamily="34" charset="0"/>
              </a:rPr>
              <a:t>We calculated the average payload mass carried by booster version F9 v1.1 as 2928.4</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3AC83FF-FE3E-1445-B812-7FD624755459}"/>
              </a:ext>
            </a:extLst>
          </p:cNvPr>
          <p:cNvPicPr>
            <a:picLocks noChangeAspect="1"/>
          </p:cNvPicPr>
          <p:nvPr/>
        </p:nvPicPr>
        <p:blipFill>
          <a:blip r:embed="rId3"/>
          <a:stretch>
            <a:fillRect/>
          </a:stretch>
        </p:blipFill>
        <p:spPr>
          <a:xfrm>
            <a:off x="1244232" y="2348471"/>
            <a:ext cx="7729594" cy="223804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34161"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marL="0" indent="0">
              <a:lnSpc>
                <a:spcPct val="100000"/>
              </a:lnSpc>
              <a:spcBef>
                <a:spcPts val="1400"/>
              </a:spcBef>
              <a:buNone/>
            </a:pPr>
            <a:r>
              <a:rPr lang="en-US" sz="2200" dirty="0">
                <a:latin typeface="Abadi" panose="020B0604020104020204" pitchFamily="34" charset="0"/>
              </a:rPr>
              <a:t>We observed that the dates of the first successful landing outcome on ground pad was 22</a:t>
            </a:r>
            <a:r>
              <a:rPr lang="en-US" sz="2200" baseline="30000" dirty="0">
                <a:latin typeface="Abadi" panose="020B0604020104020204" pitchFamily="34" charset="0"/>
              </a:rPr>
              <a:t>nd</a:t>
            </a:r>
            <a:r>
              <a:rPr lang="en-US" sz="2200" dirty="0">
                <a:latin typeface="Abadi" panose="020B0604020104020204" pitchFamily="34" charset="0"/>
              </a:rPr>
              <a:t> December 2015</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193D594-D838-D43B-6318-FC24E06AECCD}"/>
              </a:ext>
            </a:extLst>
          </p:cNvPr>
          <p:cNvPicPr>
            <a:picLocks noChangeAspect="1"/>
          </p:cNvPicPr>
          <p:nvPr/>
        </p:nvPicPr>
        <p:blipFill>
          <a:blip r:embed="rId3"/>
          <a:stretch>
            <a:fillRect/>
          </a:stretch>
        </p:blipFill>
        <p:spPr>
          <a:xfrm>
            <a:off x="995216" y="2428754"/>
            <a:ext cx="8967853" cy="16811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23526"/>
            <a:ext cx="11596914" cy="4668725"/>
          </a:xfrm>
          <a:prstGeom prst="rect">
            <a:avLst/>
          </a:prstGeom>
        </p:spPr>
        <p:txBody>
          <a:bodyPr lIns="91440" tIns="45720" rIns="91440" bIns="45720" numCol="2"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Exploratory Data Analysis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Interactive analytics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Predictive Analytics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1953" y="1314449"/>
            <a:ext cx="10746019" cy="5253265"/>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latin typeface="Abadi" panose="020B0604020104020204" pitchFamily="34" charset="0"/>
              </a:rPr>
              <a:t>We used the </a:t>
            </a:r>
            <a:r>
              <a:rPr lang="en-US" sz="2200" b="1" dirty="0">
                <a:latin typeface="Abadi" panose="020B0604020104020204" pitchFamily="34" charset="0"/>
              </a:rPr>
              <a:t>WHERE</a:t>
            </a:r>
            <a:r>
              <a:rPr lang="en-US" sz="2200" dirty="0">
                <a:latin typeface="Abadi" panose="020B0604020104020204" pitchFamily="34" charset="0"/>
              </a:rPr>
              <a:t> clause to filter for boosters which have successfully landed on drone ship and applied the </a:t>
            </a:r>
            <a:r>
              <a:rPr lang="en-US" sz="2200" b="1" dirty="0">
                <a:latin typeface="Abadi" panose="020B0604020104020204" pitchFamily="34" charset="0"/>
              </a:rPr>
              <a:t>AND</a:t>
            </a:r>
            <a:r>
              <a:rPr lang="en-US" sz="2200" dirty="0">
                <a:latin typeface="Abadi" panose="020B0604020104020204" pitchFamily="34" charset="0"/>
              </a:rPr>
              <a:t> condition to determine successful landing with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76B6AEA-25EC-75B7-DB6C-6097B8384244}"/>
              </a:ext>
            </a:extLst>
          </p:cNvPr>
          <p:cNvPicPr>
            <a:picLocks noChangeAspect="1"/>
          </p:cNvPicPr>
          <p:nvPr/>
        </p:nvPicPr>
        <p:blipFill>
          <a:blip r:embed="rId3"/>
          <a:stretch>
            <a:fillRect/>
          </a:stretch>
        </p:blipFill>
        <p:spPr>
          <a:xfrm>
            <a:off x="1458686" y="2212776"/>
            <a:ext cx="8858018" cy="293253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2768"/>
            <a:ext cx="974558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AEE45A07-2582-A879-18B7-CF298798148F}"/>
              </a:ext>
            </a:extLst>
          </p:cNvPr>
          <p:cNvPicPr>
            <a:picLocks noChangeAspect="1"/>
          </p:cNvPicPr>
          <p:nvPr/>
        </p:nvPicPr>
        <p:blipFill>
          <a:blip r:embed="rId3"/>
          <a:stretch>
            <a:fillRect/>
          </a:stretch>
        </p:blipFill>
        <p:spPr>
          <a:xfrm>
            <a:off x="1995715" y="1935379"/>
            <a:ext cx="5519778" cy="260986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7095"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25BC93C-A14A-4367-97B7-424AF19757B3}"/>
              </a:ext>
            </a:extLst>
          </p:cNvPr>
          <p:cNvPicPr>
            <a:picLocks noChangeAspect="1"/>
          </p:cNvPicPr>
          <p:nvPr/>
        </p:nvPicPr>
        <p:blipFill>
          <a:blip r:embed="rId4"/>
          <a:stretch>
            <a:fillRect/>
          </a:stretch>
        </p:blipFill>
        <p:spPr>
          <a:xfrm>
            <a:off x="1095829" y="1803560"/>
            <a:ext cx="8768025" cy="490772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2306"/>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1CB218E-E6A1-0ABB-8D7D-B0F0C6C7114F}"/>
              </a:ext>
            </a:extLst>
          </p:cNvPr>
          <p:cNvPicPr>
            <a:picLocks noChangeAspect="1"/>
          </p:cNvPicPr>
          <p:nvPr/>
        </p:nvPicPr>
        <p:blipFill>
          <a:blip r:embed="rId3"/>
          <a:stretch>
            <a:fillRect/>
          </a:stretch>
        </p:blipFill>
        <p:spPr>
          <a:xfrm>
            <a:off x="906464" y="2321271"/>
            <a:ext cx="9472682" cy="401005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8563"/>
            <a:ext cx="1095753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9221F77-165C-883D-792F-6E3D817E0586}"/>
              </a:ext>
            </a:extLst>
          </p:cNvPr>
          <p:cNvPicPr>
            <a:picLocks noChangeAspect="1"/>
          </p:cNvPicPr>
          <p:nvPr/>
        </p:nvPicPr>
        <p:blipFill>
          <a:blip r:embed="rId3"/>
          <a:stretch>
            <a:fillRect/>
          </a:stretch>
        </p:blipFill>
        <p:spPr>
          <a:xfrm>
            <a:off x="770011" y="2127574"/>
            <a:ext cx="9720334" cy="457679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6" name="Title 1">
            <a:extLst>
              <a:ext uri="{FF2B5EF4-FFF2-40B4-BE49-F238E27FC236}">
                <a16:creationId xmlns:a16="http://schemas.microsoft.com/office/drawing/2014/main" id="{357E5BF8-EBA9-C7AF-10BF-2AED1E888D1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5" name="Picture 4">
            <a:extLst>
              <a:ext uri="{FF2B5EF4-FFF2-40B4-BE49-F238E27FC236}">
                <a16:creationId xmlns:a16="http://schemas.microsoft.com/office/drawing/2014/main" id="{53377189-2591-B34F-2402-A31B2FC416E3}"/>
              </a:ext>
            </a:extLst>
          </p:cNvPr>
          <p:cNvPicPr>
            <a:picLocks noChangeAspect="1"/>
          </p:cNvPicPr>
          <p:nvPr/>
        </p:nvPicPr>
        <p:blipFill>
          <a:blip r:embed="rId3"/>
          <a:stretch>
            <a:fillRect/>
          </a:stretch>
        </p:blipFill>
        <p:spPr>
          <a:xfrm>
            <a:off x="907143" y="1423316"/>
            <a:ext cx="5526570" cy="4495833"/>
          </a:xfrm>
          <a:prstGeom prst="rect">
            <a:avLst/>
          </a:prstGeom>
        </p:spPr>
      </p:pic>
      <p:sp>
        <p:nvSpPr>
          <p:cNvPr id="7" name="TextBox 6">
            <a:extLst>
              <a:ext uri="{FF2B5EF4-FFF2-40B4-BE49-F238E27FC236}">
                <a16:creationId xmlns:a16="http://schemas.microsoft.com/office/drawing/2014/main" id="{41EFE6AD-2E66-527B-7C97-D2B4FAB74A2A}"/>
              </a:ext>
            </a:extLst>
          </p:cNvPr>
          <p:cNvSpPr txBox="1"/>
          <p:nvPr/>
        </p:nvSpPr>
        <p:spPr>
          <a:xfrm>
            <a:off x="1719943" y="6117771"/>
            <a:ext cx="8024761" cy="430887"/>
          </a:xfrm>
          <a:prstGeom prst="rect">
            <a:avLst/>
          </a:prstGeom>
          <a:noFill/>
        </p:spPr>
        <p:txBody>
          <a:bodyPr wrap="none" rtlCol="0">
            <a:spAutoFit/>
          </a:bodyPr>
          <a:lstStyle/>
          <a:p>
            <a:r>
              <a:rPr lang="en-US" sz="2200" dirty="0"/>
              <a:t>We can see all launch sites are in The United States of America Coast</a:t>
            </a:r>
            <a:endParaRPr lang="vi-VN" sz="2200" dirty="0"/>
          </a:p>
        </p:txBody>
      </p:sp>
      <p:pic>
        <p:nvPicPr>
          <p:cNvPr id="8" name="Picture 7">
            <a:extLst>
              <a:ext uri="{FF2B5EF4-FFF2-40B4-BE49-F238E27FC236}">
                <a16:creationId xmlns:a16="http://schemas.microsoft.com/office/drawing/2014/main" id="{82AF4572-0D30-D72A-55B9-645C69501AC2}"/>
              </a:ext>
            </a:extLst>
          </p:cNvPr>
          <p:cNvPicPr>
            <a:picLocks noChangeAspect="1"/>
          </p:cNvPicPr>
          <p:nvPr/>
        </p:nvPicPr>
        <p:blipFill>
          <a:blip r:embed="rId4"/>
          <a:stretch>
            <a:fillRect/>
          </a:stretch>
        </p:blipFill>
        <p:spPr>
          <a:xfrm>
            <a:off x="6591054" y="1573782"/>
            <a:ext cx="5260796" cy="419489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4" name="Title 1">
            <a:extLst>
              <a:ext uri="{FF2B5EF4-FFF2-40B4-BE49-F238E27FC236}">
                <a16:creationId xmlns:a16="http://schemas.microsoft.com/office/drawing/2014/main" id="{DE9030F1-82A1-882C-9A5A-BE4343925B8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8" name="Picture 7">
            <a:extLst>
              <a:ext uri="{FF2B5EF4-FFF2-40B4-BE49-F238E27FC236}">
                <a16:creationId xmlns:a16="http://schemas.microsoft.com/office/drawing/2014/main" id="{7B2379EC-97E8-F31E-1EC0-1A142C1004AC}"/>
              </a:ext>
            </a:extLst>
          </p:cNvPr>
          <p:cNvPicPr>
            <a:picLocks noChangeAspect="1"/>
          </p:cNvPicPr>
          <p:nvPr/>
        </p:nvPicPr>
        <p:blipFill>
          <a:blip r:embed="rId3"/>
          <a:stretch>
            <a:fillRect/>
          </a:stretch>
        </p:blipFill>
        <p:spPr>
          <a:xfrm>
            <a:off x="671162" y="1799771"/>
            <a:ext cx="4706972" cy="2939839"/>
          </a:xfrm>
          <a:prstGeom prst="rect">
            <a:avLst/>
          </a:prstGeom>
        </p:spPr>
      </p:pic>
      <p:pic>
        <p:nvPicPr>
          <p:cNvPr id="10" name="Picture 9">
            <a:extLst>
              <a:ext uri="{FF2B5EF4-FFF2-40B4-BE49-F238E27FC236}">
                <a16:creationId xmlns:a16="http://schemas.microsoft.com/office/drawing/2014/main" id="{340651F7-9A8E-9599-C222-3411B98D8300}"/>
              </a:ext>
            </a:extLst>
          </p:cNvPr>
          <p:cNvPicPr>
            <a:picLocks noChangeAspect="1"/>
          </p:cNvPicPr>
          <p:nvPr/>
        </p:nvPicPr>
        <p:blipFill>
          <a:blip r:embed="rId4"/>
          <a:stretch>
            <a:fillRect/>
          </a:stretch>
        </p:blipFill>
        <p:spPr>
          <a:xfrm>
            <a:off x="6331967" y="1832541"/>
            <a:ext cx="4378917" cy="2874297"/>
          </a:xfrm>
          <a:prstGeom prst="rect">
            <a:avLst/>
          </a:prstGeom>
        </p:spPr>
      </p:pic>
      <p:sp>
        <p:nvSpPr>
          <p:cNvPr id="13" name="Content Placeholder 4">
            <a:extLst>
              <a:ext uri="{FF2B5EF4-FFF2-40B4-BE49-F238E27FC236}">
                <a16:creationId xmlns:a16="http://schemas.microsoft.com/office/drawing/2014/main" id="{9E3AA8B7-9A73-1501-31F1-C64C21EFA151}"/>
              </a:ext>
            </a:extLst>
          </p:cNvPr>
          <p:cNvSpPr txBox="1">
            <a:spLocks/>
          </p:cNvSpPr>
          <p:nvPr/>
        </p:nvSpPr>
        <p:spPr>
          <a:xfrm>
            <a:off x="770011" y="1377792"/>
            <a:ext cx="9745589" cy="435133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Red marker shows </a:t>
            </a:r>
            <a:r>
              <a:rPr lang="en-US" sz="2200" dirty="0" err="1">
                <a:solidFill>
                  <a:schemeClr val="accent3">
                    <a:lumMod val="25000"/>
                  </a:schemeClr>
                </a:solidFill>
                <a:latin typeface="Abadi"/>
              </a:rPr>
              <a:t>failer</a:t>
            </a:r>
            <a:r>
              <a:rPr lang="en-US" sz="2200" dirty="0">
                <a:solidFill>
                  <a:schemeClr val="accent3">
                    <a:lumMod val="25000"/>
                  </a:schemeClr>
                </a:solidFill>
                <a:latin typeface="Abadi"/>
              </a:rPr>
              <a:t> launches</a:t>
            </a:r>
          </a:p>
          <a:p>
            <a:pPr>
              <a:lnSpc>
                <a:spcPct val="100000"/>
              </a:lnSpc>
              <a:spcBef>
                <a:spcPts val="1400"/>
              </a:spcBef>
            </a:pPr>
            <a:r>
              <a:rPr lang="en-US" sz="2200" dirty="0">
                <a:solidFill>
                  <a:schemeClr val="accent3">
                    <a:lumMod val="25000"/>
                  </a:schemeClr>
                </a:solidFill>
                <a:latin typeface="Abadi"/>
              </a:rPr>
              <a:t>Green </a:t>
            </a:r>
            <a:r>
              <a:rPr lang="en-US" sz="2200">
                <a:solidFill>
                  <a:schemeClr val="accent3">
                    <a:lumMod val="25000"/>
                  </a:schemeClr>
                </a:solidFill>
                <a:latin typeface="Abadi"/>
              </a:rPr>
              <a:t>marker shows successful launches</a:t>
            </a: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4" name="Title 1">
            <a:extLst>
              <a:ext uri="{FF2B5EF4-FFF2-40B4-BE49-F238E27FC236}">
                <a16:creationId xmlns:a16="http://schemas.microsoft.com/office/drawing/2014/main" id="{0D09CF8B-0B6A-129F-8CEC-EAB56FA5CA5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Picture 5">
            <a:extLst>
              <a:ext uri="{FF2B5EF4-FFF2-40B4-BE49-F238E27FC236}">
                <a16:creationId xmlns:a16="http://schemas.microsoft.com/office/drawing/2014/main" id="{5A439BBA-908B-CB22-3A80-22A16D642B14}"/>
              </a:ext>
            </a:extLst>
          </p:cNvPr>
          <p:cNvPicPr>
            <a:picLocks noChangeAspect="1"/>
          </p:cNvPicPr>
          <p:nvPr/>
        </p:nvPicPr>
        <p:blipFill>
          <a:blip r:embed="rId3"/>
          <a:stretch>
            <a:fillRect/>
          </a:stretch>
        </p:blipFill>
        <p:spPr>
          <a:xfrm>
            <a:off x="566026" y="1444172"/>
            <a:ext cx="3990925" cy="2358476"/>
          </a:xfrm>
          <a:prstGeom prst="rect">
            <a:avLst/>
          </a:prstGeom>
        </p:spPr>
      </p:pic>
      <p:sp>
        <p:nvSpPr>
          <p:cNvPr id="8" name="TextBox 7">
            <a:extLst>
              <a:ext uri="{FF2B5EF4-FFF2-40B4-BE49-F238E27FC236}">
                <a16:creationId xmlns:a16="http://schemas.microsoft.com/office/drawing/2014/main" id="{2AECDF44-FD13-7C73-4582-61388C84156D}"/>
              </a:ext>
            </a:extLst>
          </p:cNvPr>
          <p:cNvSpPr txBox="1"/>
          <p:nvPr/>
        </p:nvSpPr>
        <p:spPr>
          <a:xfrm>
            <a:off x="1618041" y="4521893"/>
            <a:ext cx="9818160" cy="1446550"/>
          </a:xfrm>
          <a:prstGeom prst="rect">
            <a:avLst/>
          </a:prstGeom>
          <a:noFill/>
        </p:spPr>
        <p:txBody>
          <a:bodyPr wrap="square">
            <a:spAutoFit/>
          </a:bodyPr>
          <a:lstStyle/>
          <a:p>
            <a:pPr algn="l">
              <a:buFont typeface="Arial" panose="020B0604020202020204" pitchFamily="34" charset="0"/>
              <a:buChar char="•"/>
            </a:pPr>
            <a:r>
              <a:rPr lang="en-US" sz="2200" b="0" i="0" dirty="0">
                <a:effectLst/>
                <a:latin typeface="system-ui"/>
              </a:rPr>
              <a:t>Are launch sites in close proximity to railways? No</a:t>
            </a:r>
          </a:p>
          <a:p>
            <a:pPr algn="l">
              <a:buFont typeface="Arial" panose="020B0604020202020204" pitchFamily="34" charset="0"/>
              <a:buChar char="•"/>
            </a:pPr>
            <a:r>
              <a:rPr lang="en-US" sz="2200" b="0" i="0" dirty="0">
                <a:effectLst/>
                <a:latin typeface="system-ui"/>
              </a:rPr>
              <a:t>Are launch sites in close proximity to highways? No</a:t>
            </a:r>
          </a:p>
          <a:p>
            <a:pPr algn="l">
              <a:buFont typeface="Arial" panose="020B0604020202020204" pitchFamily="34" charset="0"/>
              <a:buChar char="•"/>
            </a:pPr>
            <a:r>
              <a:rPr lang="en-US" sz="2200" b="0" i="0" dirty="0">
                <a:effectLst/>
                <a:latin typeface="system-ui"/>
              </a:rPr>
              <a:t>Are launch sites in close proximity to coastline? Yes</a:t>
            </a:r>
          </a:p>
          <a:p>
            <a:pPr algn="l">
              <a:buFont typeface="Arial" panose="020B0604020202020204" pitchFamily="34" charset="0"/>
              <a:buChar char="•"/>
            </a:pPr>
            <a:r>
              <a:rPr lang="en-US" sz="2200" b="0" i="0" dirty="0">
                <a:effectLst/>
                <a:latin typeface="system-ui"/>
              </a:rPr>
              <a:t>Do launch sites keep certain distance away from cities? Yes</a:t>
            </a:r>
          </a:p>
        </p:txBody>
      </p:sp>
      <p:pic>
        <p:nvPicPr>
          <p:cNvPr id="10" name="Picture 9">
            <a:extLst>
              <a:ext uri="{FF2B5EF4-FFF2-40B4-BE49-F238E27FC236}">
                <a16:creationId xmlns:a16="http://schemas.microsoft.com/office/drawing/2014/main" id="{39D0FD58-1245-0A8F-3FB2-1D1D053E23DE}"/>
              </a:ext>
            </a:extLst>
          </p:cNvPr>
          <p:cNvPicPr>
            <a:picLocks noChangeAspect="1"/>
          </p:cNvPicPr>
          <p:nvPr/>
        </p:nvPicPr>
        <p:blipFill>
          <a:blip r:embed="rId4"/>
          <a:stretch>
            <a:fillRect/>
          </a:stretch>
        </p:blipFill>
        <p:spPr>
          <a:xfrm>
            <a:off x="5133840" y="1845124"/>
            <a:ext cx="5872205" cy="129540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70506"/>
            <a:ext cx="11131400" cy="4826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US" sz="2200" b="1" dirty="0">
                <a:solidFill>
                  <a:schemeClr val="accent3">
                    <a:lumMod val="25000"/>
                  </a:schemeClr>
                </a:solidFill>
                <a:latin typeface="Abadi" panose="020B0604020104020204" pitchFamily="34" charset="0"/>
              </a:rPr>
              <a:t>Project background and context</a:t>
            </a:r>
          </a:p>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By reusing the first stage, Space X can save more than the others. So, we can determine the cost of a launch if the first stage will land. This information can be used if an alternate company wants to bid against space X for a rocket launch. This goal of the project is to create a machine learning pipeline to predict if the first stage will land successfully.</a:t>
            </a: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3">
            <a:extLst>
              <a:ext uri="{FF2B5EF4-FFF2-40B4-BE49-F238E27FC236}">
                <a16:creationId xmlns:a16="http://schemas.microsoft.com/office/drawing/2014/main" id="{2D37495E-74BA-094E-ABFB-6B5430C711E5}"/>
              </a:ext>
            </a:extLst>
          </p:cNvPr>
          <p:cNvPicPr>
            <a:picLocks noChangeAspect="1"/>
          </p:cNvPicPr>
          <p:nvPr/>
        </p:nvPicPr>
        <p:blipFill>
          <a:blip r:embed="rId3"/>
          <a:stretch>
            <a:fillRect/>
          </a:stretch>
        </p:blipFill>
        <p:spPr>
          <a:xfrm>
            <a:off x="770011" y="1655110"/>
            <a:ext cx="10687962" cy="4772101"/>
          </a:xfrm>
          <a:prstGeom prst="rect">
            <a:avLst/>
          </a:prstGeom>
        </p:spPr>
      </p:pic>
      <p:sp>
        <p:nvSpPr>
          <p:cNvPr id="4" name="Title 1">
            <a:extLst>
              <a:ext uri="{FF2B5EF4-FFF2-40B4-BE49-F238E27FC236}">
                <a16:creationId xmlns:a16="http://schemas.microsoft.com/office/drawing/2014/main" id="{85773266-7362-339C-AB17-23EFA4BAD08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Content Placeholder 3">
            <a:extLst>
              <a:ext uri="{FF2B5EF4-FFF2-40B4-BE49-F238E27FC236}">
                <a16:creationId xmlns:a16="http://schemas.microsoft.com/office/drawing/2014/main" id="{2BF83198-F9A8-BC2E-29EA-D0007E4C86DA}"/>
              </a:ext>
            </a:extLst>
          </p:cNvPr>
          <p:cNvPicPr>
            <a:picLocks noChangeAspect="1"/>
          </p:cNvPicPr>
          <p:nvPr/>
        </p:nvPicPr>
        <p:blipFill>
          <a:blip r:embed="rId3"/>
          <a:stretch>
            <a:fillRect/>
          </a:stretch>
        </p:blipFill>
        <p:spPr>
          <a:xfrm>
            <a:off x="2123100" y="2091709"/>
            <a:ext cx="7790783" cy="4440746"/>
          </a:xfrm>
          <a:prstGeom prst="rect">
            <a:avLst/>
          </a:prstGeom>
        </p:spPr>
      </p:pic>
      <p:sp>
        <p:nvSpPr>
          <p:cNvPr id="4" name="Title 1">
            <a:extLst>
              <a:ext uri="{FF2B5EF4-FFF2-40B4-BE49-F238E27FC236}">
                <a16:creationId xmlns:a16="http://schemas.microsoft.com/office/drawing/2014/main" id="{C947E39F-693D-FD27-0BAC-8578390A23FD}"/>
              </a:ext>
            </a:extLst>
          </p:cNvPr>
          <p:cNvSpPr txBox="1">
            <a:spLocks/>
          </p:cNvSpPr>
          <p:nvPr/>
        </p:nvSpPr>
        <p:spPr>
          <a:xfrm>
            <a:off x="914900" y="639033"/>
            <a:ext cx="10476314" cy="514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948CB"/>
                </a:solidFill>
                <a:latin typeface="Abadi"/>
              </a:rPr>
              <a:t>Pie chart showing the Launch site with the highest launch success ratio</a:t>
            </a:r>
          </a:p>
          <a:p>
            <a:endParaRPr lang="en-US" sz="2500" dirty="0">
              <a:solidFill>
                <a:srgbClr val="0948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4" name="TextBox 3">
            <a:extLst>
              <a:ext uri="{FF2B5EF4-FFF2-40B4-BE49-F238E27FC236}">
                <a16:creationId xmlns:a16="http://schemas.microsoft.com/office/drawing/2014/main" id="{BD08F7E6-46A1-70A8-5AF1-D263DF68FC56}"/>
              </a:ext>
            </a:extLst>
          </p:cNvPr>
          <p:cNvSpPr txBox="1"/>
          <p:nvPr/>
        </p:nvSpPr>
        <p:spPr>
          <a:xfrm>
            <a:off x="646640" y="430567"/>
            <a:ext cx="11037360" cy="861774"/>
          </a:xfrm>
          <a:prstGeom prst="rect">
            <a:avLst/>
          </a:prstGeom>
          <a:noFill/>
        </p:spPr>
        <p:txBody>
          <a:bodyPr wrap="square">
            <a:spAutoFit/>
          </a:bodyPr>
          <a:lstStyle/>
          <a:p>
            <a:pPr>
              <a:spcAft>
                <a:spcPts val="600"/>
              </a:spcAft>
            </a:pPr>
            <a:r>
              <a:rPr lang="en-US" sz="2500" kern="1200" dirty="0">
                <a:solidFill>
                  <a:srgbClr val="0948CB"/>
                </a:solidFill>
                <a:latin typeface="Abadi" panose="020B0604020104020204" pitchFamily="34" charset="0"/>
                <a:ea typeface="+mj-ea"/>
                <a:cs typeface="+mj-cs"/>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D5BA3586-63AC-18EB-6E3B-4A5831397E3D}"/>
              </a:ext>
            </a:extLst>
          </p:cNvPr>
          <p:cNvPicPr>
            <a:picLocks noChangeAspect="1"/>
          </p:cNvPicPr>
          <p:nvPr/>
        </p:nvPicPr>
        <p:blipFill>
          <a:blip r:embed="rId3"/>
          <a:stretch>
            <a:fillRect/>
          </a:stretch>
        </p:blipFill>
        <p:spPr>
          <a:xfrm>
            <a:off x="838200" y="2440778"/>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3206"/>
            <a:ext cx="1094301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CF4FE80-DE4A-1486-27C1-A00BB14AD5E5}"/>
              </a:ext>
            </a:extLst>
          </p:cNvPr>
          <p:cNvPicPr>
            <a:picLocks noChangeAspect="1"/>
          </p:cNvPicPr>
          <p:nvPr/>
        </p:nvPicPr>
        <p:blipFill>
          <a:blip r:embed="rId3"/>
          <a:stretch>
            <a:fillRect/>
          </a:stretch>
        </p:blipFill>
        <p:spPr>
          <a:xfrm>
            <a:off x="924683" y="2046725"/>
            <a:ext cx="9834634" cy="444820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57086"/>
            <a:ext cx="11146218" cy="52614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ABD5A530-461B-E1BB-C100-5363AAD69CF6}"/>
              </a:ext>
            </a:extLst>
          </p:cNvPr>
          <p:cNvPicPr>
            <a:picLocks noChangeAspect="1"/>
          </p:cNvPicPr>
          <p:nvPr/>
        </p:nvPicPr>
        <p:blipFill>
          <a:blip r:embed="rId3"/>
          <a:stretch>
            <a:fillRect/>
          </a:stretch>
        </p:blipFill>
        <p:spPr>
          <a:xfrm>
            <a:off x="3491803" y="2163367"/>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979303"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https://github.com/truong-nha-binh/test-repo/blob/main/DV0101EN-Module4-Cheat-Sheet.pdf</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5"/>
              </a:rPr>
              <a:t>https://github.com/truong-nha-binh/test-repo/blob/main/SQL%20CHEATSHEET.pdf</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6"/>
              </a:rPr>
              <a:t>https://github.com/truong-nha-binh/test-repo/blob/main/dataset_part_1.csv</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7"/>
              </a:rPr>
              <a:t>https://github.com/truong-nha-binh/test-repo/blob/main/dataset_part_2.csv</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8"/>
              </a:rPr>
              <a:t>https://github.com/truong-nha-binh/test-repo/blob/main/dataset_part_3.csv</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73514" y="1564689"/>
            <a:ext cx="11131400" cy="4826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US" sz="2200" b="1" dirty="0">
                <a:solidFill>
                  <a:schemeClr val="accent3">
                    <a:lumMod val="25000"/>
                  </a:schemeClr>
                </a:solidFill>
                <a:latin typeface="Abadi" panose="020B0604020104020204" pitchFamily="34" charset="0"/>
              </a:rPr>
              <a:t>Problems to find answers</a:t>
            </a:r>
          </a:p>
          <a:p>
            <a:pPr lvl="1">
              <a:lnSpc>
                <a:spcPct val="150000"/>
              </a:lnSpc>
              <a:spcBef>
                <a:spcPts val="1400"/>
              </a:spcBef>
              <a:buFontTx/>
              <a:buChar char="-"/>
            </a:pPr>
            <a:r>
              <a:rPr lang="en-US" sz="2200" dirty="0">
                <a:solidFill>
                  <a:schemeClr val="accent3">
                    <a:lumMod val="25000"/>
                  </a:schemeClr>
                </a:solidFill>
                <a:latin typeface="Abadi" panose="020B0604020104020204" pitchFamily="34" charset="0"/>
              </a:rPr>
              <a:t>What factors determine the successful landing of a rocket?</a:t>
            </a:r>
          </a:p>
          <a:p>
            <a:pPr lvl="1">
              <a:lnSpc>
                <a:spcPct val="150000"/>
              </a:lnSpc>
              <a:spcBef>
                <a:spcPts val="1400"/>
              </a:spcBef>
              <a:buFontTx/>
              <a:buChar char="-"/>
            </a:pPr>
            <a:r>
              <a:rPr lang="en-US" sz="2200" dirty="0">
                <a:solidFill>
                  <a:schemeClr val="accent3">
                    <a:lumMod val="25000"/>
                  </a:schemeClr>
                </a:solidFill>
                <a:latin typeface="Abadi" panose="020B0604020104020204" pitchFamily="34" charset="0"/>
              </a:rPr>
              <a:t>Which interaction features determine the success rate of a successful landing?</a:t>
            </a:r>
          </a:p>
          <a:p>
            <a:pPr lvl="1">
              <a:lnSpc>
                <a:spcPct val="150000"/>
              </a:lnSpc>
              <a:spcBef>
                <a:spcPts val="1400"/>
              </a:spcBef>
              <a:buFontTx/>
              <a:buChar char="-"/>
            </a:pPr>
            <a:r>
              <a:rPr lang="en-US" sz="2200" dirty="0">
                <a:solidFill>
                  <a:schemeClr val="accent3">
                    <a:lumMod val="25000"/>
                  </a:schemeClr>
                </a:solidFill>
                <a:latin typeface="Abadi" panose="020B0604020104020204" pitchFamily="34" charset="0"/>
              </a:rPr>
              <a:t>Which operating conditions the rocket needs to be in place to ensure a successful landing program? </a:t>
            </a: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57904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35857"/>
            <a:ext cx="11407172"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200" b="1" dirty="0">
                <a:solidFill>
                  <a:schemeClr val="accent3">
                    <a:lumMod val="25000"/>
                  </a:schemeClr>
                </a:solidFill>
                <a:latin typeface="Abadi"/>
              </a:rPr>
              <a:t>Data collection methodology:</a:t>
            </a:r>
          </a:p>
          <a:p>
            <a:pPr lvl="1">
              <a:lnSpc>
                <a:spcPct val="120000"/>
              </a:lnSpc>
              <a:spcBef>
                <a:spcPts val="1400"/>
              </a:spcBef>
            </a:pPr>
            <a:r>
              <a:rPr lang="en-US" sz="2200" dirty="0">
                <a:solidFill>
                  <a:schemeClr val="bg2">
                    <a:lumMod val="25000"/>
                  </a:schemeClr>
                </a:solidFill>
                <a:latin typeface="Abadi"/>
              </a:rPr>
              <a:t>By using SpaceX API</a:t>
            </a:r>
          </a:p>
          <a:p>
            <a:pPr lvl="1">
              <a:lnSpc>
                <a:spcPct val="120000"/>
              </a:lnSpc>
              <a:spcBef>
                <a:spcPts val="1400"/>
              </a:spcBef>
            </a:pPr>
            <a:r>
              <a:rPr lang="en-US" sz="2200" dirty="0">
                <a:solidFill>
                  <a:schemeClr val="bg2">
                    <a:lumMod val="25000"/>
                  </a:schemeClr>
                </a:solidFill>
                <a:latin typeface="Abadi"/>
              </a:rPr>
              <a:t>By Web scraping from Wikipedia</a:t>
            </a:r>
          </a:p>
          <a:p>
            <a:pPr>
              <a:lnSpc>
                <a:spcPct val="120000"/>
              </a:lnSpc>
              <a:spcBef>
                <a:spcPts val="1400"/>
              </a:spcBef>
            </a:pPr>
            <a:r>
              <a:rPr lang="en-US" sz="2200" b="1" dirty="0">
                <a:solidFill>
                  <a:schemeClr val="accent3">
                    <a:lumMod val="25000"/>
                  </a:schemeClr>
                </a:solidFill>
                <a:latin typeface="Abadi"/>
              </a:rPr>
              <a:t>Perform data wrangling</a:t>
            </a:r>
          </a:p>
          <a:p>
            <a:pPr lvl="1">
              <a:lnSpc>
                <a:spcPct val="120000"/>
              </a:lnSpc>
              <a:spcBef>
                <a:spcPts val="1400"/>
              </a:spcBef>
            </a:pPr>
            <a:r>
              <a:rPr lang="en-US" sz="2200" dirty="0">
                <a:solidFill>
                  <a:schemeClr val="bg2">
                    <a:lumMod val="25000"/>
                  </a:schemeClr>
                </a:solidFill>
                <a:latin typeface="Abadi"/>
              </a:rPr>
              <a:t>Using One – hot encoding method to transform categorical features to numerical features</a:t>
            </a:r>
          </a:p>
          <a:p>
            <a:pPr>
              <a:lnSpc>
                <a:spcPct val="120000"/>
              </a:lnSpc>
              <a:spcBef>
                <a:spcPts val="1400"/>
              </a:spcBef>
            </a:pPr>
            <a:r>
              <a:rPr lang="en-US" sz="2200" b="1" dirty="0">
                <a:solidFill>
                  <a:schemeClr val="accent3">
                    <a:lumMod val="25000"/>
                  </a:schemeClr>
                </a:solidFill>
                <a:latin typeface="Abadi"/>
              </a:rPr>
              <a:t>Perform exploratory data analysis (EDA) using visualization and SQL</a:t>
            </a:r>
          </a:p>
          <a:p>
            <a:pPr>
              <a:lnSpc>
                <a:spcPct val="120000"/>
              </a:lnSpc>
              <a:spcBef>
                <a:spcPts val="1400"/>
              </a:spcBef>
            </a:pPr>
            <a:r>
              <a:rPr lang="en-US" sz="2200" b="1" dirty="0">
                <a:solidFill>
                  <a:schemeClr val="accent3">
                    <a:lumMod val="25000"/>
                  </a:schemeClr>
                </a:solidFill>
                <a:latin typeface="Abadi"/>
              </a:rPr>
              <a:t>Perform interactive visual analytics using Folium and </a:t>
            </a:r>
            <a:r>
              <a:rPr lang="en-US" sz="2200" b="1" dirty="0" err="1">
                <a:solidFill>
                  <a:schemeClr val="accent3">
                    <a:lumMod val="25000"/>
                  </a:schemeClr>
                </a:solidFill>
                <a:latin typeface="Abadi"/>
              </a:rPr>
              <a:t>Plotly</a:t>
            </a:r>
            <a:r>
              <a:rPr lang="en-US" sz="2200" b="1" dirty="0">
                <a:solidFill>
                  <a:schemeClr val="accent3">
                    <a:lumMod val="25000"/>
                  </a:schemeClr>
                </a:solidFill>
                <a:latin typeface="Abadi"/>
              </a:rPr>
              <a:t> Dash</a:t>
            </a:r>
          </a:p>
          <a:p>
            <a:pPr>
              <a:lnSpc>
                <a:spcPct val="120000"/>
              </a:lnSpc>
              <a:spcBef>
                <a:spcPts val="1400"/>
              </a:spcBef>
            </a:pPr>
            <a:r>
              <a:rPr lang="en-US" sz="2200" b="1" dirty="0">
                <a:solidFill>
                  <a:schemeClr val="accent3">
                    <a:lumMod val="25000"/>
                  </a:schemeClr>
                </a:solidFill>
                <a:latin typeface="Abadi"/>
              </a:rPr>
              <a:t>Perform predictive analysis using classification models</a:t>
            </a:r>
          </a:p>
          <a:p>
            <a:pPr lvl="1">
              <a:lnSpc>
                <a:spcPct val="120000"/>
              </a:lnSpc>
              <a:spcBef>
                <a:spcPts val="1400"/>
              </a:spcBef>
            </a:pPr>
            <a:r>
              <a:rPr lang="en-US" sz="2200" dirty="0">
                <a:solidFill>
                  <a:schemeClr val="bg2">
                    <a:lumMod val="25000"/>
                  </a:schemeClr>
                </a:solidFill>
                <a:latin typeface="Abadi"/>
              </a:rPr>
              <a:t>How to build, tune and evaluate classification models</a:t>
            </a:r>
          </a:p>
          <a:p>
            <a:pPr>
              <a:lnSpc>
                <a:spcPct val="12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0673" y="1559220"/>
            <a:ext cx="9934275" cy="4351338"/>
          </a:xfrm>
          <a:prstGeom prst="rect">
            <a:avLst/>
          </a:prstGeom>
        </p:spPr>
        <p:txBody>
          <a:bodyPr/>
          <a:lstStyle/>
          <a:p>
            <a:pPr algn="l">
              <a:lnSpc>
                <a:spcPct val="150000"/>
              </a:lnSpc>
            </a:pPr>
            <a:r>
              <a:rPr lang="en-US" sz="2200" b="0" i="0" dirty="0">
                <a:solidFill>
                  <a:srgbClr val="333333"/>
                </a:solidFill>
                <a:effectLst/>
                <a:latin typeface="Abadi" panose="020B0604020104020204" pitchFamily="34" charset="0"/>
              </a:rPr>
              <a:t>We will perform </a:t>
            </a:r>
            <a:r>
              <a:rPr lang="en-US" sz="2200" b="0" i="1" dirty="0">
                <a:solidFill>
                  <a:srgbClr val="333333"/>
                </a:solidFill>
                <a:effectLst/>
                <a:latin typeface="Abadi" panose="020B0604020104020204" pitchFamily="34" charset="0"/>
              </a:rPr>
              <a:t>get request</a:t>
            </a:r>
            <a:r>
              <a:rPr lang="en-US" sz="2200" b="0" i="0" dirty="0">
                <a:solidFill>
                  <a:srgbClr val="333333"/>
                </a:solidFill>
                <a:effectLst/>
                <a:latin typeface="Abadi" panose="020B0604020104020204" pitchFamily="34" charset="0"/>
              </a:rPr>
              <a:t> in the requests library to obtain the launch data and get the data from the Space X API. </a:t>
            </a:r>
            <a:r>
              <a:rPr lang="en-US" sz="2200" dirty="0">
                <a:solidFill>
                  <a:schemeClr val="accent3">
                    <a:lumMod val="25000"/>
                  </a:schemeClr>
                </a:solidFill>
                <a:latin typeface="Abadi" panose="020B0604020104020204" pitchFamily="34" charset="0"/>
              </a:rPr>
              <a:t>Our result will be a list of Json objects. We will use </a:t>
            </a:r>
            <a:r>
              <a:rPr lang="en-US" sz="2200" i="1" dirty="0">
                <a:solidFill>
                  <a:schemeClr val="accent3">
                    <a:lumMod val="25000"/>
                  </a:schemeClr>
                </a:solidFill>
                <a:latin typeface="Abadi" panose="020B0604020104020204" pitchFamily="34" charset="0"/>
              </a:rPr>
              <a:t>.</a:t>
            </a:r>
            <a:r>
              <a:rPr lang="en-US" sz="2200" i="1" dirty="0" err="1">
                <a:solidFill>
                  <a:schemeClr val="accent3">
                    <a:lumMod val="25000"/>
                  </a:schemeClr>
                </a:solidFill>
                <a:latin typeface="Abadi" panose="020B0604020104020204" pitchFamily="34" charset="0"/>
              </a:rPr>
              <a:t>json</a:t>
            </a:r>
            <a:r>
              <a:rPr lang="en-US" sz="2200" i="1" dirty="0">
                <a:solidFill>
                  <a:schemeClr val="accent3">
                    <a:lumMod val="25000"/>
                  </a:schemeClr>
                </a:solidFill>
                <a:latin typeface="Abadi" panose="020B0604020104020204" pitchFamily="34" charset="0"/>
              </a:rPr>
              <a:t> normalize() </a:t>
            </a:r>
            <a:r>
              <a:rPr lang="en-US" sz="2200" dirty="0">
                <a:solidFill>
                  <a:schemeClr val="accent3">
                    <a:lumMod val="25000"/>
                  </a:schemeClr>
                </a:solidFill>
                <a:latin typeface="Abadi" panose="020B0604020104020204" pitchFamily="34" charset="0"/>
              </a:rPr>
              <a:t>to turn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gn="just">
              <a:lnSpc>
                <a:spcPct val="150000"/>
              </a:lnSpc>
              <a:spcBef>
                <a:spcPts val="1400"/>
              </a:spcBef>
            </a:pPr>
            <a:r>
              <a:rPr lang="en-US" sz="2200" dirty="0">
                <a:solidFill>
                  <a:schemeClr val="accent3">
                    <a:lumMod val="25000"/>
                  </a:schemeClr>
                </a:solidFill>
                <a:latin typeface="Abadi" panose="020B0604020104020204" pitchFamily="34" charset="0"/>
              </a:rPr>
              <a:t>We also can use </a:t>
            </a:r>
            <a:r>
              <a:rPr lang="vi-VN" sz="2200" dirty="0">
                <a:solidFill>
                  <a:schemeClr val="accent3">
                    <a:lumMod val="25000"/>
                  </a:schemeClr>
                </a:solidFill>
                <a:latin typeface="Abadi" panose="020B0604020104020204" pitchFamily="34" charset="0"/>
              </a:rPr>
              <a:t>the </a:t>
            </a:r>
            <a:r>
              <a:rPr lang="vi-VN" sz="2200" dirty="0" err="1">
                <a:solidFill>
                  <a:schemeClr val="accent3">
                    <a:lumMod val="25000"/>
                  </a:schemeClr>
                </a:solidFill>
                <a:latin typeface="Abadi" panose="020B0604020104020204" pitchFamily="34" charset="0"/>
              </a:rPr>
              <a:t>Python</a:t>
            </a:r>
            <a:r>
              <a:rPr lang="vi-VN" sz="2200" dirty="0">
                <a:solidFill>
                  <a:schemeClr val="accent3">
                    <a:lumMod val="25000"/>
                  </a:schemeClr>
                </a:solidFill>
                <a:latin typeface="Abadi" panose="020B0604020104020204" pitchFamily="34" charset="0"/>
              </a:rPr>
              <a:t> </a:t>
            </a:r>
            <a:r>
              <a:rPr lang="vi-VN" sz="2200" dirty="0" err="1">
                <a:solidFill>
                  <a:schemeClr val="accent3">
                    <a:lumMod val="25000"/>
                  </a:schemeClr>
                </a:solidFill>
                <a:latin typeface="Abadi" panose="020B0604020104020204" pitchFamily="34" charset="0"/>
              </a:rPr>
              <a:t>BeautifulSoup</a:t>
            </a:r>
            <a:r>
              <a:rPr lang="vi-VN" sz="2200" dirty="0">
                <a:solidFill>
                  <a:schemeClr val="accent3">
                    <a:lumMod val="25000"/>
                  </a:schemeClr>
                </a:solidFill>
                <a:latin typeface="Abadi" panose="020B0604020104020204" pitchFamily="34" charset="0"/>
              </a:rPr>
              <a:t> </a:t>
            </a:r>
            <a:r>
              <a:rPr lang="vi-VN" sz="2200" dirty="0" err="1">
                <a:solidFill>
                  <a:schemeClr val="accent3">
                    <a:lumMod val="25000"/>
                  </a:schemeClr>
                </a:solidFill>
                <a:latin typeface="Abadi" panose="020B0604020104020204" pitchFamily="34" charset="0"/>
              </a:rPr>
              <a:t>package</a:t>
            </a:r>
            <a:r>
              <a:rPr lang="vi-VN" sz="2200" dirty="0">
                <a:solidFill>
                  <a:schemeClr val="accent3">
                    <a:lumMod val="25000"/>
                  </a:schemeClr>
                </a:solidFill>
                <a:latin typeface="Abadi" panose="020B0604020104020204" pitchFamily="34" charset="0"/>
              </a:rPr>
              <a:t> to </a:t>
            </a:r>
            <a:r>
              <a:rPr lang="vi-VN" sz="2200" dirty="0" err="1">
                <a:solidFill>
                  <a:schemeClr val="accent3">
                    <a:lumMod val="25000"/>
                  </a:schemeClr>
                </a:solidFill>
                <a:latin typeface="Abadi" panose="020B0604020104020204" pitchFamily="34" charset="0"/>
              </a:rPr>
              <a:t>web</a:t>
            </a:r>
            <a:r>
              <a:rPr lang="vi-VN" sz="2200" dirty="0">
                <a:solidFill>
                  <a:schemeClr val="accent3">
                    <a:lumMod val="25000"/>
                  </a:schemeClr>
                </a:solidFill>
                <a:latin typeface="Abadi" panose="020B0604020104020204" pitchFamily="34" charset="0"/>
              </a:rPr>
              <a:t> </a:t>
            </a:r>
            <a:r>
              <a:rPr lang="vi-VN" sz="2200" dirty="0" err="1">
                <a:solidFill>
                  <a:schemeClr val="accent3">
                    <a:lumMod val="25000"/>
                  </a:schemeClr>
                </a:solidFill>
                <a:latin typeface="Abadi" panose="020B0604020104020204" pitchFamily="34" charset="0"/>
              </a:rPr>
              <a:t>scrape</a:t>
            </a:r>
            <a:r>
              <a:rPr lang="vi-VN"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from Wikipedia for Falcon 9 launch records. Then we will need to parse the data and convert them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further visualization and analysis.</a:t>
            </a:r>
          </a:p>
          <a:p>
            <a:pPr algn="just">
              <a:lnSpc>
                <a:spcPct val="150000"/>
              </a:lnSpc>
              <a:spcBef>
                <a:spcPts val="1400"/>
              </a:spcBef>
            </a:pPr>
            <a:r>
              <a:rPr lang="en-US" sz="2200" dirty="0">
                <a:solidFill>
                  <a:schemeClr val="accent3">
                    <a:lumMod val="25000"/>
                  </a:schemeClr>
                </a:solidFill>
                <a:latin typeface="Abadi" panose="020B0604020104020204" pitchFamily="34" charset="0"/>
              </a:rPr>
              <a:t>Next, we will clean the data, check for missing values and fill in missing values where necessary. </a:t>
            </a:r>
          </a:p>
          <a:p>
            <a:pPr marL="0" indent="0">
              <a:buNone/>
            </a:pPr>
            <a:endParaRPr lang="en-US" sz="22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81328" y="1456271"/>
            <a:ext cx="5424970" cy="4225925"/>
          </a:xfrm>
          <a:prstGeom prst="rect">
            <a:avLst/>
          </a:prstGeom>
        </p:spPr>
        <p:txBody>
          <a:bodyPr vert="horz" lIns="91440" tIns="45720" rIns="91440" bIns="45720" rtlCol="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t>
            </a:r>
            <a:r>
              <a:rPr lang="en-US" sz="2200" i="1"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 to the SpaceX API to collect data; used </a:t>
            </a:r>
            <a:r>
              <a:rPr lang="en-US" sz="2200" i="1" dirty="0">
                <a:solidFill>
                  <a:schemeClr val="accent3">
                    <a:lumMod val="25000"/>
                  </a:schemeClr>
                </a:solidFill>
                <a:latin typeface="Abadi" panose="020B0604020104020204" pitchFamily="34" charset="0"/>
              </a:rPr>
              <a:t>.</a:t>
            </a:r>
            <a:r>
              <a:rPr lang="en-US" sz="2200" i="1" dirty="0" err="1">
                <a:solidFill>
                  <a:schemeClr val="accent3">
                    <a:lumMod val="25000"/>
                  </a:schemeClr>
                </a:solidFill>
                <a:latin typeface="Abadi" panose="020B0604020104020204" pitchFamily="34" charset="0"/>
              </a:rPr>
              <a:t>json_nomalize</a:t>
            </a:r>
            <a:r>
              <a:rPr lang="en-US" sz="2200" i="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to convert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result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We cleaned the requested data and did some basic data wrangling and formatting.</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https://github.com/truong-nha-binh/test-repo/blob/main/jupyter-labs-spacex-data-collection-api%20(2).ipynb</a:t>
            </a:r>
            <a:endParaRPr lang="en-US" sz="2200" dirty="0">
              <a:solidFill>
                <a:schemeClr val="accent3">
                  <a:lumMod val="25000"/>
                </a:schemeClr>
              </a:solidFill>
              <a:latin typeface="Abadi" panose="020B0604020104020204" pitchFamily="34" charset="0"/>
            </a:endParaRPr>
          </a:p>
          <a:p>
            <a:endParaRPr lang="en-US" sz="2200" dirty="0"/>
          </a:p>
          <a:p>
            <a:endParaRPr lang="en-US" sz="2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15544FFB-E374-E766-BA6F-42AC978F9284}"/>
              </a:ext>
            </a:extLst>
          </p:cNvPr>
          <p:cNvPicPr>
            <a:picLocks noChangeAspect="1"/>
          </p:cNvPicPr>
          <p:nvPr/>
        </p:nvPicPr>
        <p:blipFill>
          <a:blip r:embed="rId4"/>
          <a:stretch>
            <a:fillRect/>
          </a:stretch>
        </p:blipFill>
        <p:spPr>
          <a:xfrm>
            <a:off x="6027811" y="1534441"/>
            <a:ext cx="5911534" cy="1473976"/>
          </a:xfrm>
          <a:prstGeom prst="rect">
            <a:avLst/>
          </a:prstGeom>
        </p:spPr>
      </p:pic>
      <p:pic>
        <p:nvPicPr>
          <p:cNvPr id="9" name="Picture 8">
            <a:extLst>
              <a:ext uri="{FF2B5EF4-FFF2-40B4-BE49-F238E27FC236}">
                <a16:creationId xmlns:a16="http://schemas.microsoft.com/office/drawing/2014/main" id="{A5771186-8092-736B-49E7-77FFCBCF92EF}"/>
              </a:ext>
            </a:extLst>
          </p:cNvPr>
          <p:cNvPicPr>
            <a:picLocks noChangeAspect="1"/>
          </p:cNvPicPr>
          <p:nvPr/>
        </p:nvPicPr>
        <p:blipFill>
          <a:blip r:embed="rId5"/>
          <a:stretch>
            <a:fillRect/>
          </a:stretch>
        </p:blipFill>
        <p:spPr>
          <a:xfrm>
            <a:off x="6017054" y="2880756"/>
            <a:ext cx="5933047" cy="986971"/>
          </a:xfrm>
          <a:prstGeom prst="rect">
            <a:avLst/>
          </a:prstGeom>
        </p:spPr>
      </p:pic>
      <p:pic>
        <p:nvPicPr>
          <p:cNvPr id="11" name="Picture 10">
            <a:extLst>
              <a:ext uri="{FF2B5EF4-FFF2-40B4-BE49-F238E27FC236}">
                <a16:creationId xmlns:a16="http://schemas.microsoft.com/office/drawing/2014/main" id="{D11895DD-4432-DCA7-961B-6658F5FC3EC7}"/>
              </a:ext>
            </a:extLst>
          </p:cNvPr>
          <p:cNvPicPr>
            <a:picLocks noChangeAspect="1"/>
          </p:cNvPicPr>
          <p:nvPr/>
        </p:nvPicPr>
        <p:blipFill>
          <a:blip r:embed="rId6"/>
          <a:stretch>
            <a:fillRect/>
          </a:stretch>
        </p:blipFill>
        <p:spPr>
          <a:xfrm>
            <a:off x="6017054" y="3892777"/>
            <a:ext cx="5943369" cy="1817394"/>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1381</TotalTime>
  <Words>2068</Words>
  <Application>Microsoft Office PowerPoint</Application>
  <PresentationFormat>Widescreen</PresentationFormat>
  <Paragraphs>333</Paragraphs>
  <Slides>48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Trương Nhã Bình</cp:lastModifiedBy>
  <cp:revision>281</cp:revision>
  <dcterms:created xsi:type="dcterms:W3CDTF">2021-04-29T18:58:34Z</dcterms:created>
  <dcterms:modified xsi:type="dcterms:W3CDTF">2024-01-16T15:25:48Z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